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53"/>
  </p:notesMasterIdLst>
  <p:handoutMasterIdLst>
    <p:handoutMasterId r:id="rId54"/>
  </p:handoutMasterIdLst>
  <p:sldIdLst>
    <p:sldId id="265" r:id="rId2"/>
    <p:sldId id="257" r:id="rId3"/>
    <p:sldId id="256" r:id="rId4"/>
    <p:sldId id="266" r:id="rId5"/>
    <p:sldId id="258" r:id="rId6"/>
    <p:sldId id="267" r:id="rId7"/>
    <p:sldId id="268" r:id="rId8"/>
    <p:sldId id="313" r:id="rId9"/>
    <p:sldId id="269" r:id="rId10"/>
    <p:sldId id="270" r:id="rId11"/>
    <p:sldId id="271" r:id="rId12"/>
    <p:sldId id="305" r:id="rId13"/>
    <p:sldId id="306" r:id="rId14"/>
    <p:sldId id="307" r:id="rId15"/>
    <p:sldId id="273" r:id="rId16"/>
    <p:sldId id="314" r:id="rId17"/>
    <p:sldId id="274" r:id="rId18"/>
    <p:sldId id="304" r:id="rId19"/>
    <p:sldId id="275" r:id="rId20"/>
    <p:sldId id="315" r:id="rId21"/>
    <p:sldId id="277" r:id="rId22"/>
    <p:sldId id="276" r:id="rId23"/>
    <p:sldId id="308" r:id="rId24"/>
    <p:sldId id="278" r:id="rId25"/>
    <p:sldId id="281" r:id="rId26"/>
    <p:sldId id="282" r:id="rId27"/>
    <p:sldId id="284" r:id="rId28"/>
    <p:sldId id="283" r:id="rId29"/>
    <p:sldId id="285" r:id="rId30"/>
    <p:sldId id="309" r:id="rId31"/>
    <p:sldId id="286" r:id="rId32"/>
    <p:sldId id="287" r:id="rId33"/>
    <p:sldId id="316" r:id="rId34"/>
    <p:sldId id="310" r:id="rId35"/>
    <p:sldId id="288" r:id="rId36"/>
    <p:sldId id="289" r:id="rId37"/>
    <p:sldId id="317" r:id="rId38"/>
    <p:sldId id="319" r:id="rId39"/>
    <p:sldId id="291" r:id="rId40"/>
    <p:sldId id="290" r:id="rId41"/>
    <p:sldId id="293" r:id="rId42"/>
    <p:sldId id="294" r:id="rId43"/>
    <p:sldId id="295" r:id="rId44"/>
    <p:sldId id="296" r:id="rId45"/>
    <p:sldId id="297" r:id="rId46"/>
    <p:sldId id="298" r:id="rId47"/>
    <p:sldId id="311" r:id="rId48"/>
    <p:sldId id="320" r:id="rId49"/>
    <p:sldId id="302" r:id="rId50"/>
    <p:sldId id="303" r:id="rId51"/>
    <p:sldId id="25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arles E. Thomsen" initials="CE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720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09-02-14T11:38:47.914" idx="1">
    <p:pos x="4078" y="1328"/>
    <p:text>Replace with new Fig.  3.1.1
Keep existing size and position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99BC6-DC92-F344-9232-C9EEB7DE0DF6}" type="datetimeFigureOut">
              <a:rPr lang="en-US" smtClean="0"/>
              <a:t>2014-05-12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E17E0-D693-1943-9A2B-92E0C3136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D2607-6A2C-FE4F-A753-33F97AAF8E85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48DC1-5836-E747-84E9-B087036CA0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4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9502A3-C91F-834E-BE94-3DCA8C12FB04}" type="slidenum">
              <a:rPr lang="en-US"/>
              <a:pPr/>
              <a:t>1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58AAE-760F-ED44-83C7-CB46482F26E3}" type="slidenum">
              <a:rPr lang="en-US"/>
              <a:pPr/>
              <a:t>10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98CFD-1384-E34F-8CE2-7C717B3E2AE5}" type="slidenum">
              <a:rPr lang="en-US"/>
              <a:pPr/>
              <a:t>11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Convection is up-down heat</a:t>
            </a:r>
            <a:r>
              <a:rPr lang="en-US" baseline="0" dirty="0" smtClean="0">
                <a:latin typeface="Times New Roman" charset="0"/>
              </a:rPr>
              <a:t> transfer</a:t>
            </a:r>
          </a:p>
          <a:p>
            <a:pPr eaLnBrk="1" hangingPunct="1"/>
            <a:r>
              <a:rPr lang="en-US" baseline="0" dirty="0" smtClean="0">
                <a:latin typeface="Times New Roman" charset="0"/>
              </a:rPr>
              <a:t>Conduction is heat of system</a:t>
            </a:r>
          </a:p>
          <a:p>
            <a:pPr eaLnBrk="1" hangingPunct="1"/>
            <a:r>
              <a:rPr lang="en-US" baseline="0" dirty="0" smtClean="0">
                <a:latin typeface="Times New Roman" charset="0"/>
              </a:rPr>
              <a:t>Advection is horizontal heat transfer           radiation is transfer of heat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48DC1-5836-E747-84E9-B087036CA0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ACB3A8-AC19-5347-9606-2119C45F9505}" type="slidenum">
              <a:rPr lang="en-US"/>
              <a:pPr/>
              <a:t>15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B71A05-A536-854D-B327-470DCD6D4FBC}" type="slidenum">
              <a:rPr lang="en-US"/>
              <a:pPr/>
              <a:t>17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77F248-F03D-0045-BC5E-37CC85AFD82E}" type="slidenum">
              <a:rPr lang="en-US"/>
              <a:pPr/>
              <a:t>19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051CC8-94E8-594A-AB5D-187BAD3C4C4B}" type="slidenum">
              <a:rPr lang="en-US"/>
              <a:pPr/>
              <a:t>21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CAB349-86AB-F84D-88E6-CF7C0E482343}" type="slidenum">
              <a:rPr lang="en-US"/>
              <a:pPr/>
              <a:t>22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prevent hailstorms,</a:t>
            </a:r>
            <a:r>
              <a:rPr lang="en-US" baseline="0" dirty="0" smtClean="0"/>
              <a:t> silver nitrate in dust form put in atmosphere to lower size hail ball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48DC1-5836-E747-84E9-B087036CA0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6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79B3A1-585C-1A4C-BF56-1A8F00256751}" type="slidenum">
              <a:rPr lang="en-US"/>
              <a:pPr/>
              <a:t>24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temperature concepts &amp; 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48DC1-5836-E747-84E9-B087036CA0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6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40D554-436A-B543-9754-1C89EFC5A6D8}" type="slidenum">
              <a:rPr lang="en-US"/>
              <a:pPr/>
              <a:t>25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EF6D74-1E34-E745-AED2-944D4755A52B}" type="slidenum">
              <a:rPr lang="en-US"/>
              <a:pPr/>
              <a:t>26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06795-67DD-AE4E-830E-4ACC6A1C8A5A}" type="slidenum">
              <a:rPr lang="en-US"/>
              <a:pPr/>
              <a:t>27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F0E4F-A2D3-5140-B696-58E8DB23F4FB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79DB8-D1EE-CD49-B017-D5CA28241E5A}" type="slidenum">
              <a:rPr lang="en-US"/>
              <a:pPr/>
              <a:t>29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CFB8EC-4D90-5849-A394-BFA0566FEEDB}" type="slidenum">
              <a:rPr lang="en-US"/>
              <a:pPr/>
              <a:t>31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F823D-9CA6-5648-8EEE-120FAEEF4AFB}" type="slidenum">
              <a:rPr lang="en-US"/>
              <a:pPr/>
              <a:t>32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BAEC66-7D8E-1548-A90B-F21B1D431B87}" type="slidenum">
              <a:rPr lang="en-US"/>
              <a:pPr/>
              <a:t>35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40950-87A2-844C-9A50-D4CDF6AD9F76}" type="slidenum">
              <a:rPr lang="en-US"/>
              <a:pPr/>
              <a:t>36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F823D-9CA6-5648-8EEE-120FAEEF4AFB}" type="slidenum">
              <a:rPr lang="en-US"/>
              <a:pPr/>
              <a:t>38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48DC1-5836-E747-84E9-B087036CA0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06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14C649-071D-1943-B8E6-9630A7EDF6F9}" type="slidenum">
              <a:rPr lang="en-US"/>
              <a:pPr/>
              <a:t>39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16428-E811-DD43-B5E2-7382365F0497}" type="slidenum">
              <a:rPr lang="en-US"/>
              <a:pPr/>
              <a:t>40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42F1FE-3280-FA43-BCF1-1332B08672C0}" type="slidenum">
              <a:rPr lang="en-US"/>
              <a:pPr/>
              <a:t>41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0445FE-5ABE-FB49-AE72-7DF787ED3366}" type="slidenum">
              <a:rPr lang="en-US"/>
              <a:pPr/>
              <a:t>42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FDA245-A471-A74D-9260-3D4CBA8E796A}" type="slidenum">
              <a:rPr lang="en-US"/>
              <a:pPr/>
              <a:t>43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The sun is (winter solstice) at tropic of </a:t>
            </a:r>
            <a:r>
              <a:rPr lang="en-US" dirty="0" err="1" smtClean="0">
                <a:latin typeface="Times New Roman" charset="0"/>
              </a:rPr>
              <a:t>capricorn</a:t>
            </a:r>
            <a:r>
              <a:rPr lang="en-US" dirty="0" smtClean="0">
                <a:latin typeface="Times New Roman" charset="0"/>
              </a:rPr>
              <a:t> or (summer) tropic of cancer </a:t>
            </a:r>
          </a:p>
          <a:p>
            <a:pPr eaLnBrk="1" hangingPunct="1"/>
            <a:endParaRPr lang="en-US" dirty="0" smtClean="0">
              <a:latin typeface="Times New Roman" charset="0"/>
            </a:endParaRP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A5418-2976-124E-816C-4CBF1B970B6C}" type="slidenum">
              <a:rPr lang="en-US"/>
              <a:pPr/>
              <a:t>44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0A408C-ADFD-484B-B129-19FBCADC1875}" type="slidenum">
              <a:rPr lang="en-US"/>
              <a:pPr/>
              <a:t>45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65E8AD-F618-1B49-826A-08094FD92EE2}" type="slidenum">
              <a:rPr lang="en-US"/>
              <a:pPr/>
              <a:t>46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C80BC8-4C59-3643-96B1-A7FE3231E92B}" type="slidenum">
              <a:rPr lang="en-US"/>
              <a:pPr/>
              <a:t>49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521B8D-006E-6348-89A2-69087092D8FC}" type="slidenum">
              <a:rPr lang="en-US"/>
              <a:pPr/>
              <a:t>50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30E534-CF03-9E43-8B8F-A66E90546B82}" type="slidenum">
              <a:rPr lang="en-US"/>
              <a:pPr/>
              <a:t>4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Reflected</a:t>
            </a:r>
            <a:r>
              <a:rPr lang="en-US" baseline="0" dirty="0" smtClean="0">
                <a:latin typeface="Times New Roman" charset="0"/>
              </a:rPr>
              <a:t> or diffused radiation</a:t>
            </a:r>
            <a:r>
              <a:rPr lang="en-US" baseline="0" dirty="0">
                <a:latin typeface="Times New Roman" charset="0"/>
              </a:rPr>
              <a:t> </a:t>
            </a:r>
            <a:r>
              <a:rPr lang="en-US" baseline="0" dirty="0" err="1" smtClean="0">
                <a:latin typeface="Times New Roman" charset="0"/>
              </a:rPr>
              <a:t>absorbtion</a:t>
            </a:r>
            <a:endParaRPr lang="en-US" baseline="0" dirty="0" smtClean="0">
              <a:latin typeface="Times New Roman" charset="0"/>
            </a:endParaRPr>
          </a:p>
          <a:p>
            <a:pPr eaLnBrk="1" hangingPunct="1"/>
            <a:endParaRPr lang="en-US" baseline="0" dirty="0" smtClean="0">
              <a:latin typeface="Times New Roman" charset="0"/>
            </a:endParaRPr>
          </a:p>
          <a:p>
            <a:pPr eaLnBrk="1" hangingPunct="1"/>
            <a:r>
              <a:rPr lang="en-US" baseline="0" dirty="0" smtClean="0">
                <a:latin typeface="Times New Roman" charset="0"/>
              </a:rPr>
              <a:t>Ice reflects                  longwave is what warms up air. Hot to cold air flow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48DC1-5836-E747-84E9-B087036CA0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89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766F4-6F1F-EC46-B3BD-7213804EADFE}" type="slidenum">
              <a:rPr lang="en-US"/>
              <a:pPr/>
              <a:t>6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Lack of vegetation and lack of clouds is why deserts get so hot  (insolation)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EA1831-532C-E44F-8EE8-E00D30487677}" type="slidenum">
              <a:rPr lang="en-US"/>
              <a:pPr/>
              <a:t>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4 minutes extra a day, atmosphere</a:t>
            </a:r>
            <a:r>
              <a:rPr lang="en-US" baseline="0" dirty="0" smtClean="0">
                <a:latin typeface="Times New Roman" charset="0"/>
              </a:rPr>
              <a:t> 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Clouds reflect (more clouds more reflection) and diffuse</a:t>
            </a:r>
          </a:p>
          <a:p>
            <a:endParaRPr lang="en-US" dirty="0" smtClean="0"/>
          </a:p>
          <a:p>
            <a:r>
              <a:rPr lang="en-US" dirty="0" smtClean="0"/>
              <a:t>More reflection = cooler air unless greenhouse pollution                     ozone absorbs</a:t>
            </a:r>
            <a:r>
              <a:rPr lang="en-US" baseline="0" dirty="0" smtClean="0"/>
              <a:t> 03 diffuses radiation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48DC1-5836-E747-84E9-B087036CA0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99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D43D8D-561F-704F-AC00-F12D84DCC468}" type="slidenum">
              <a:rPr lang="en-US"/>
              <a:pPr/>
              <a:t>9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992CDA-0DF3-6949-B700-5CA83C1EAF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60F74BD-DB1B-EA4D-AB01-91D2E9FCE736}" type="datetimeFigureOut">
              <a:rPr lang="en-US" smtClean="0"/>
              <a:pPr/>
              <a:t>2014-05-12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0390595-0A3F-3D4C-ABC7-6DBA1DABF1B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 descr="EG6_CO_0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" y="0"/>
            <a:ext cx="8305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776158" y="648870"/>
            <a:ext cx="54031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CHAPTER 3</a:t>
            </a:r>
          </a:p>
          <a:p>
            <a:pPr algn="ctr"/>
            <a:r>
              <a:rPr lang="en-US" sz="2800" b="1" dirty="0" smtClean="0"/>
              <a:t>ATMOSPHERIC ENERGY &amp;</a:t>
            </a:r>
          </a:p>
          <a:p>
            <a:pPr algn="ctr"/>
            <a:r>
              <a:rPr lang="en-US" sz="2800" b="1" dirty="0" smtClean="0"/>
              <a:t>GLOBAL TEMPERATURES</a:t>
            </a:r>
            <a:endParaRPr lang="en-US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5" descr="EG6_Figure_03_06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963" y="852487"/>
            <a:ext cx="8548687" cy="600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Clouds and </a:t>
            </a:r>
            <a:r>
              <a:rPr lang="en-US" dirty="0" smtClean="0">
                <a:solidFill>
                  <a:srgbClr val="16165D"/>
                </a:solidFill>
              </a:rPr>
              <a:t>Albedo: Effects of Clouds</a:t>
            </a:r>
            <a:br>
              <a:rPr lang="en-US" dirty="0" smtClean="0">
                <a:solidFill>
                  <a:srgbClr val="16165D"/>
                </a:solidFill>
              </a:rPr>
            </a:br>
            <a:r>
              <a:rPr lang="en-US" dirty="0" smtClean="0">
                <a:solidFill>
                  <a:srgbClr val="16165D"/>
                </a:solidFill>
              </a:rPr>
              <a:t>on shortwave &amp; longwave radiation </a:t>
            </a:r>
            <a:endParaRPr lang="en-US" dirty="0">
              <a:solidFill>
                <a:srgbClr val="16165D"/>
              </a:solidFill>
            </a:endParaRPr>
          </a:p>
        </p:txBody>
      </p:sp>
      <p:sp>
        <p:nvSpPr>
          <p:cNvPr id="44036" name="Text Box 1028"/>
          <p:cNvSpPr txBox="1">
            <a:spLocks noChangeArrowheads="1"/>
          </p:cNvSpPr>
          <p:nvPr/>
        </p:nvSpPr>
        <p:spPr bwMode="auto">
          <a:xfrm>
            <a:off x="8072438" y="6248400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3.6</a:t>
            </a:r>
          </a:p>
        </p:txBody>
      </p:sp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4403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 descr="EG6_Figure_03_0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559" y="1331716"/>
            <a:ext cx="7186830" cy="518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8184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Heat</a:t>
            </a:r>
            <a:r>
              <a:rPr lang="en-US" dirty="0" smtClean="0">
                <a:solidFill>
                  <a:srgbClr val="16165D"/>
                </a:solidFill>
              </a:rPr>
              <a:t> energy transfer processes:</a:t>
            </a:r>
            <a:br>
              <a:rPr lang="en-US" dirty="0" smtClean="0">
                <a:solidFill>
                  <a:srgbClr val="16165D"/>
                </a:solidFill>
              </a:rPr>
            </a:br>
            <a:r>
              <a:rPr lang="en-US" sz="2667" dirty="0" smtClean="0">
                <a:solidFill>
                  <a:srgbClr val="16165D"/>
                </a:solidFill>
              </a:rPr>
              <a:t>Conduction, Convection &amp; Advection</a:t>
            </a:r>
            <a:endParaRPr lang="en-US" dirty="0">
              <a:solidFill>
                <a:srgbClr val="16165D"/>
              </a:solidFill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7970838" y="6019800"/>
            <a:ext cx="11731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Figure  3.7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greenhouse effect &amp; atmospheric warming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Long wave radiation absorbed by</a:t>
            </a:r>
            <a:r>
              <a:rPr lang="en-US" dirty="0" smtClean="0"/>
              <a:t> CO</a:t>
            </a:r>
            <a:r>
              <a:rPr lang="en-US" baseline="-25000" dirty="0" smtClean="0"/>
              <a:t>2,</a:t>
            </a:r>
            <a:r>
              <a:rPr lang="en-US" dirty="0" smtClean="0"/>
              <a:t>water vapor, methane, CFCs and </a:t>
            </a:r>
            <a:r>
              <a:rPr lang="en-US" dirty="0" smtClean="0">
                <a:solidFill>
                  <a:srgbClr val="FF0000"/>
                </a:solidFill>
              </a:rPr>
              <a:t>other gases, and then re-radiated back to Earth;</a:t>
            </a:r>
            <a:r>
              <a:rPr lang="en-US" dirty="0" smtClean="0"/>
              <a:t> delaying heat loss to space</a:t>
            </a:r>
          </a:p>
          <a:p>
            <a:r>
              <a:rPr lang="en-US" dirty="0" smtClean="0"/>
              <a:t>Warms the lower atmosphere – green house effect</a:t>
            </a:r>
          </a:p>
          <a:p>
            <a:r>
              <a:rPr lang="en-US" dirty="0" smtClean="0"/>
              <a:t>Increasing CO</a:t>
            </a:r>
            <a:r>
              <a:rPr lang="en-US" baseline="-25000" dirty="0" smtClean="0"/>
              <a:t>2</a:t>
            </a:r>
            <a:r>
              <a:rPr lang="en-US" dirty="0" smtClean="0"/>
              <a:t> concentration is causing more longwave radiation absorption in the lower atmosphere – causing a warming trend  </a:t>
            </a:r>
          </a:p>
          <a:p>
            <a:pPr>
              <a:buNone/>
            </a:pPr>
            <a:r>
              <a:rPr lang="en-US" baseline="-25000" dirty="0" smtClean="0"/>
              <a:t> </a:t>
            </a:r>
            <a:endParaRPr lang="en-US" baseline="-25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3.bp.blogspot.com/_N4XvePkmKjA/TUY2hERS-CI/AAAAAAAAAUg/3zYr5JcS3n0/s640/IPCC+Greenhouse+Gas+Effect.image00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Clouds &amp; earth’s “Greenhouse”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Cloud </a:t>
            </a:r>
          </a:p>
          <a:p>
            <a:pPr lvl="1"/>
            <a:r>
              <a:rPr lang="en-US" dirty="0" smtClean="0"/>
              <a:t>Type, height &amp; thickness</a:t>
            </a:r>
          </a:p>
          <a:p>
            <a:pPr lvl="1"/>
            <a:r>
              <a:rPr lang="en-US" dirty="0" smtClean="0"/>
              <a:t>Percentage of cloud cover</a:t>
            </a:r>
          </a:p>
          <a:p>
            <a:r>
              <a:rPr lang="en-US" dirty="0" smtClean="0"/>
              <a:t>Cloud – greenhouse forcing</a:t>
            </a:r>
          </a:p>
          <a:p>
            <a:pPr lvl="1"/>
            <a:r>
              <a:rPr lang="en-US" dirty="0" smtClean="0"/>
              <a:t>Caused by high clouds (ice-crystal cirrus)</a:t>
            </a:r>
          </a:p>
          <a:p>
            <a:r>
              <a:rPr lang="en-US" dirty="0" smtClean="0"/>
              <a:t>Cloud - </a:t>
            </a:r>
            <a:r>
              <a:rPr lang="en-US" dirty="0" smtClean="0">
                <a:solidFill>
                  <a:srgbClr val="FF0000"/>
                </a:solidFill>
              </a:rPr>
              <a:t>albedo forcing</a:t>
            </a:r>
          </a:p>
          <a:p>
            <a:pPr lvl="1"/>
            <a:r>
              <a:rPr lang="en-US" dirty="0" smtClean="0"/>
              <a:t>Produced by lower</a:t>
            </a:r>
            <a:r>
              <a:rPr lang="en-US" dirty="0" smtClean="0">
                <a:solidFill>
                  <a:srgbClr val="FF0000"/>
                </a:solidFill>
              </a:rPr>
              <a:t>, thicker clouds </a:t>
            </a:r>
            <a:r>
              <a:rPr lang="en-US" dirty="0" smtClean="0"/>
              <a:t>(stratus)</a:t>
            </a:r>
          </a:p>
          <a:p>
            <a:r>
              <a:rPr lang="en-US" dirty="0" smtClean="0"/>
              <a:t>Jet contrails – false </a:t>
            </a:r>
            <a:r>
              <a:rPr lang="en-US" dirty="0" smtClean="0">
                <a:solidFill>
                  <a:srgbClr val="FF0000"/>
                </a:solidFill>
              </a:rPr>
              <a:t>cirrus clouds</a:t>
            </a:r>
          </a:p>
          <a:p>
            <a:pPr lvl="1"/>
            <a:r>
              <a:rPr lang="en-US" dirty="0" smtClean="0"/>
              <a:t>Diurnal temperature range</a:t>
            </a:r>
          </a:p>
          <a:p>
            <a:pPr lvl="1"/>
            <a:r>
              <a:rPr lang="en-US" dirty="0" smtClean="0"/>
              <a:t>Difference between daytime maximum and nighttime minimum temperatures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91440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Shortwave and Longwave Energy</a:t>
            </a:r>
          </a:p>
        </p:txBody>
      </p:sp>
      <p:sp>
        <p:nvSpPr>
          <p:cNvPr id="50179" name="Text Box 7"/>
          <p:cNvSpPr txBox="1">
            <a:spLocks noChangeArrowheads="1"/>
          </p:cNvSpPr>
          <p:nvPr/>
        </p:nvSpPr>
        <p:spPr bwMode="auto">
          <a:xfrm>
            <a:off x="8123238" y="6248400"/>
            <a:ext cx="1019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3.9</a:t>
            </a:r>
          </a:p>
        </p:txBody>
      </p:sp>
      <p:pic>
        <p:nvPicPr>
          <p:cNvPr id="50180" name="Picture 5" descr="EG6_Figure_03_0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2133600"/>
            <a:ext cx="8548687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6863" y="5852968"/>
            <a:ext cx="8245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Images show Earth’s radiation budget components</a:t>
            </a:r>
          </a:p>
          <a:p>
            <a:r>
              <a:rPr lang="en-US" sz="2000" i="1" dirty="0" smtClean="0"/>
              <a:t>CERES sensors aboard the Terra made these images in March 2000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52100" y="1764268"/>
            <a:ext cx="2373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Earth’s Albedo: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614203" y="4784209"/>
            <a:ext cx="412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Longwave energy flux emitted by </a:t>
            </a:r>
          </a:p>
          <a:p>
            <a:r>
              <a:rPr lang="en-US" sz="2000" dirty="0" smtClean="0"/>
              <a:t>surfaces back to space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96863" y="4845764"/>
            <a:ext cx="3941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Outgoing shortwave energy flux</a:t>
            </a:r>
          </a:p>
          <a:p>
            <a:r>
              <a:rPr lang="en-US" dirty="0" smtClean="0"/>
              <a:t>reflected from clouds, land &amp; water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– Atmosphere Energy Balance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Of 100% of solar energy arriving:</a:t>
            </a:r>
          </a:p>
          <a:p>
            <a:pPr lvl="1"/>
            <a:r>
              <a:rPr lang="en-US" dirty="0" smtClean="0"/>
              <a:t>31% accounts for albedo reflectivity</a:t>
            </a:r>
          </a:p>
          <a:p>
            <a:pPr lvl="1"/>
            <a:r>
              <a:rPr lang="en-US" dirty="0" smtClean="0"/>
              <a:t>69% net outgoing longwave radiation</a:t>
            </a:r>
          </a:p>
          <a:p>
            <a:pPr lvl="2"/>
            <a:r>
              <a:rPr lang="en-US" dirty="0" smtClean="0"/>
              <a:t>21% atmosphere heating</a:t>
            </a:r>
          </a:p>
          <a:p>
            <a:pPr lvl="2"/>
            <a:r>
              <a:rPr lang="en-US" dirty="0" smtClean="0"/>
              <a:t>45% surface heating</a:t>
            </a:r>
          </a:p>
          <a:p>
            <a:pPr lvl="2"/>
            <a:r>
              <a:rPr lang="en-US" dirty="0" smtClean="0"/>
              <a:t>3% ozone emission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Energy budget by latitude</a:t>
            </a:r>
          </a:p>
          <a:p>
            <a:pPr lvl="1"/>
            <a:r>
              <a:rPr lang="en-US" dirty="0" smtClean="0"/>
              <a:t>Imbalance of net radiation	</a:t>
            </a:r>
          </a:p>
          <a:p>
            <a:pPr lvl="2"/>
            <a:r>
              <a:rPr lang="en-US" dirty="0" smtClean="0"/>
              <a:t>Tropical surpluses – more energy is received than is lost</a:t>
            </a:r>
          </a:p>
          <a:p>
            <a:pPr lvl="2"/>
            <a:r>
              <a:rPr lang="en-US" dirty="0" smtClean="0"/>
              <a:t>Polar deficits – more energy is lost than gained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Earth–Atmosphere Radiation Balance</a:t>
            </a: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3984625" y="59436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3.10</a:t>
            </a:r>
          </a:p>
        </p:txBody>
      </p:sp>
      <p:pic>
        <p:nvPicPr>
          <p:cNvPr id="52228" name="Picture 5" descr="EG6_Figure_03_10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76100"/>
            <a:ext cx="9340947" cy="588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://3.bp.blogspot.com/_N4XvePkmKjA/TUY7Q_dLomI/AAAAAAAAAUk/aIoVuXHQ_y4/s640/Atmospheric+Energy+Diagram.gif"/>
          <p:cNvPicPr>
            <a:picLocks noGrp="1"/>
          </p:cNvPicPr>
          <p:nvPr>
            <p:ph sz="quarter" idx="4294967295"/>
          </p:nvPr>
        </p:nvPicPr>
        <p:blipFill>
          <a:blip r:embed="rId2"/>
          <a:srcRect l="-5863" r="-5863"/>
          <a:stretch>
            <a:fillRect/>
          </a:stretch>
        </p:blipFill>
        <p:spPr bwMode="auto">
          <a:xfrm>
            <a:off x="-147957" y="-369870"/>
            <a:ext cx="9144000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6583362"/>
            <a:ext cx="575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Kiehl-Trenberth</a:t>
            </a:r>
            <a:r>
              <a:rPr lang="en-US" dirty="0" smtClean="0"/>
              <a:t> Energy Balance diagram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5" descr="EG6_Figure_03_11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2863" y="152400"/>
            <a:ext cx="5291137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683188"/>
            <a:ext cx="8153400" cy="1366376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dirty="0">
                <a:solidFill>
                  <a:srgbClr val="16165D"/>
                </a:solidFill>
              </a:rPr>
              <a:t>Energy Budget </a:t>
            </a:r>
            <a:br>
              <a:rPr lang="en-US" dirty="0">
                <a:solidFill>
                  <a:srgbClr val="16165D"/>
                </a:solidFill>
              </a:rPr>
            </a:br>
            <a:r>
              <a:rPr lang="en-US" dirty="0">
                <a:solidFill>
                  <a:srgbClr val="16165D"/>
                </a:solidFill>
              </a:rPr>
              <a:t>by </a:t>
            </a:r>
            <a:r>
              <a:rPr lang="en-US" dirty="0" smtClean="0">
                <a:solidFill>
                  <a:srgbClr val="16165D"/>
                </a:solidFill>
              </a:rPr>
              <a:t>Latitude</a:t>
            </a:r>
            <a:br>
              <a:rPr lang="en-US" dirty="0" smtClean="0">
                <a:solidFill>
                  <a:srgbClr val="16165D"/>
                </a:solidFill>
              </a:rPr>
            </a:br>
            <a:r>
              <a:rPr lang="en-US" sz="2222" b="1" dirty="0" smtClean="0">
                <a:solidFill>
                  <a:srgbClr val="16165D"/>
                </a:solidFill>
              </a:rPr>
              <a:t>NOTE</a:t>
            </a:r>
            <a:r>
              <a:rPr lang="en-US" sz="2667" b="1" dirty="0" smtClean="0">
                <a:solidFill>
                  <a:srgbClr val="16165D"/>
                </a:solidFill>
              </a:rPr>
              <a:t>:</a:t>
            </a:r>
            <a:r>
              <a:rPr lang="en-US" dirty="0" smtClean="0">
                <a:solidFill>
                  <a:srgbClr val="16165D"/>
                </a:solidFill>
              </a:rPr>
              <a:t/>
            </a:r>
            <a:br>
              <a:rPr lang="en-US" dirty="0" smtClean="0">
                <a:solidFill>
                  <a:srgbClr val="16165D"/>
                </a:solidFill>
              </a:rPr>
            </a:br>
            <a:r>
              <a:rPr lang="en-US" dirty="0" smtClean="0">
                <a:solidFill>
                  <a:srgbClr val="16165D"/>
                </a:solidFill>
              </a:rPr>
              <a:t>Tropical surpluses</a:t>
            </a:r>
            <a:br>
              <a:rPr lang="en-US" dirty="0" smtClean="0">
                <a:solidFill>
                  <a:srgbClr val="16165D"/>
                </a:solidFill>
              </a:rPr>
            </a:br>
            <a:r>
              <a:rPr lang="en-US" dirty="0" smtClean="0">
                <a:solidFill>
                  <a:srgbClr val="16165D"/>
                </a:solidFill>
              </a:rPr>
              <a:t>&amp; polar deficits</a:t>
            </a:r>
            <a:endParaRPr lang="en-US" dirty="0">
              <a:solidFill>
                <a:srgbClr val="16165D"/>
              </a:solidFill>
            </a:endParaRPr>
          </a:p>
        </p:txBody>
      </p:sp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2590800" y="6096000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3.11</a:t>
            </a:r>
          </a:p>
        </p:txBody>
      </p:sp>
      <p:sp>
        <p:nvSpPr>
          <p:cNvPr id="5427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443401"/>
            <a:ext cx="3482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drives a vast global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irculation of both energy &amp; mass by winds, oceans &amp; dynamic weather systems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Energy and Global Temperatures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i="1" dirty="0" smtClean="0">
                <a:ea typeface="Times New Roman" charset="0"/>
                <a:cs typeface="Times New Roman" charset="0"/>
              </a:rPr>
              <a:t>Quick Preview:</a:t>
            </a:r>
          </a:p>
          <a:p>
            <a:pPr lvl="1"/>
            <a:r>
              <a:rPr lang="en-US" sz="2400" dirty="0" smtClean="0">
                <a:ea typeface="Times New Roman" charset="0"/>
                <a:cs typeface="Times New Roman" charset="0"/>
              </a:rPr>
              <a:t>Energy Essentials  </a:t>
            </a:r>
          </a:p>
          <a:p>
            <a:pPr lvl="1"/>
            <a:r>
              <a:rPr lang="en-US" sz="2400" dirty="0" smtClean="0">
                <a:ea typeface="Times New Roman" charset="0"/>
                <a:cs typeface="Times New Roman" charset="0"/>
              </a:rPr>
              <a:t>Energy at Earth’s Surface  </a:t>
            </a:r>
          </a:p>
          <a:p>
            <a:pPr lvl="1"/>
            <a:r>
              <a:rPr lang="en-US" sz="2400" dirty="0" smtClean="0">
                <a:ea typeface="Times New Roman" charset="0"/>
                <a:cs typeface="Times New Roman" charset="0"/>
              </a:rPr>
              <a:t>Temperature Concepts and Controls</a:t>
            </a:r>
          </a:p>
          <a:p>
            <a:pPr lvl="1"/>
            <a:r>
              <a:rPr lang="en-US" sz="2400" dirty="0" smtClean="0">
                <a:ea typeface="Times New Roman" charset="0"/>
                <a:cs typeface="Times New Roman" charset="0"/>
              </a:rPr>
              <a:t>Earth’s Temperature Patterns</a:t>
            </a:r>
          </a:p>
          <a:p>
            <a:pPr lvl="1"/>
            <a:r>
              <a:rPr lang="en-US" sz="2400" dirty="0" smtClean="0">
                <a:ea typeface="Times New Roman" charset="0"/>
                <a:cs typeface="Times New Roman" charset="0"/>
              </a:rPr>
              <a:t>The Urban Environment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at Earth’s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Daily Radiation Patterns</a:t>
            </a:r>
          </a:p>
          <a:p>
            <a:pPr lvl="1"/>
            <a:r>
              <a:rPr lang="en-US" dirty="0" smtClean="0"/>
              <a:t>Incoming energy arrives during daylight, beginning at sunrise, peaking at noon and ending at sunset</a:t>
            </a:r>
          </a:p>
          <a:p>
            <a:pPr lvl="1"/>
            <a:r>
              <a:rPr lang="en-US" dirty="0" smtClean="0"/>
              <a:t>Within a 24 hour day, air temperature generally peaks between 3:00 and 4:00pm and dip to its lowest point slightly before sunrise</a:t>
            </a:r>
          </a:p>
          <a:p>
            <a:pPr lvl="1"/>
            <a:r>
              <a:rPr lang="en-US" dirty="0" smtClean="0"/>
              <a:t>The relationship between the insolation curve and air temperature curve do not align – there is a lag.</a:t>
            </a:r>
          </a:p>
          <a:p>
            <a:pPr lvl="1"/>
            <a:r>
              <a:rPr lang="en-US" dirty="0" smtClean="0"/>
              <a:t>The warmest time of day does not occur at the peak of maximum insolation but at the moment when maximum insolation is absorbed and re-emitted to the atmosphere from the ground.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5" descr="EG6_Figure_03_1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769938"/>
            <a:ext cx="7312025" cy="585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Daily Radiation Patterns</a:t>
            </a:r>
          </a:p>
        </p:txBody>
      </p:sp>
      <p:sp>
        <p:nvSpPr>
          <p:cNvPr id="58372" name="Text Box 5"/>
          <p:cNvSpPr txBox="1">
            <a:spLocks noChangeArrowheads="1"/>
          </p:cNvSpPr>
          <p:nvPr/>
        </p:nvSpPr>
        <p:spPr bwMode="auto">
          <a:xfrm>
            <a:off x="7970838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3.12</a:t>
            </a:r>
          </a:p>
        </p:txBody>
      </p:sp>
      <p:sp>
        <p:nvSpPr>
          <p:cNvPr id="5837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837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19200"/>
            <a:ext cx="77724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Energy at </a:t>
            </a:r>
            <a:b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</a:br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Earth’s Surface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2438400"/>
            <a:ext cx="7772400" cy="4419600"/>
          </a:xfrm>
        </p:spPr>
        <p:txBody>
          <a:bodyPr/>
          <a:lstStyle/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Daily Radiation </a:t>
            </a:r>
            <a:r>
              <a:rPr lang="en-US" dirty="0" smtClean="0">
                <a:ea typeface="Times New Roman" charset="0"/>
                <a:cs typeface="Times New Roman" charset="0"/>
              </a:rPr>
              <a:t>Patterns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Direct &amp; diffuse radiation &amp; longwave radiation at ground surface are of special interest to geographers  </a:t>
            </a:r>
          </a:p>
          <a:p>
            <a:pPr eaLnBrk="1" hangingPunct="1"/>
            <a:endParaRPr lang="en-US" dirty="0" smtClean="0"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ea typeface="Times New Roman" charset="0"/>
                <a:cs typeface="Times New Roman" charset="0"/>
              </a:rPr>
              <a:t>Simplified Surface Energy Balance</a:t>
            </a:r>
          </a:p>
          <a:p>
            <a:pPr eaLnBrk="1" hangingPunct="1">
              <a:buNone/>
            </a:pPr>
            <a:endParaRPr lang="en-US" dirty="0" smtClean="0"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+ SW      - SW     + LW     - LW    = NET R	 </a:t>
            </a:r>
            <a:endParaRPr lang="en-US" dirty="0">
              <a:ea typeface="Times New Roman" charset="0"/>
              <a:cs typeface="Times New Roman" charset="0"/>
            </a:endParaRPr>
          </a:p>
          <a:p>
            <a:pPr eaLnBrk="1" hangingPunct="1">
              <a:buNone/>
            </a:pP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2112211" y="4946315"/>
            <a:ext cx="240634" cy="4277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Down Arrow 6"/>
          <p:cNvSpPr/>
          <p:nvPr/>
        </p:nvSpPr>
        <p:spPr>
          <a:xfrm>
            <a:off x="4157579" y="4919578"/>
            <a:ext cx="240631" cy="42778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3081420" y="4719052"/>
            <a:ext cx="227263" cy="4545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5126789" y="4719052"/>
            <a:ext cx="227263" cy="4545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Expended from non vegetated surface through 3 pathways;</a:t>
            </a:r>
          </a:p>
          <a:p>
            <a:r>
              <a:rPr lang="en-US" dirty="0" smtClean="0"/>
              <a:t>Turbulent sensible heat transfer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Sensible heat energy transferred from air to surface</a:t>
            </a:r>
            <a:r>
              <a:rPr lang="en-US" dirty="0" smtClean="0"/>
              <a:t>; surface to air by conduction &amp; convection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Latent heat of evaporation</a:t>
            </a:r>
          </a:p>
          <a:p>
            <a:pPr lvl="1"/>
            <a:r>
              <a:rPr lang="en-US" dirty="0" smtClean="0"/>
              <a:t>Heat energy stored in water vapor as water </a:t>
            </a:r>
            <a:r>
              <a:rPr lang="en-US" dirty="0" smtClean="0"/>
              <a:t>evaporates. </a:t>
            </a:r>
            <a:r>
              <a:rPr lang="en-US" dirty="0" smtClean="0">
                <a:solidFill>
                  <a:srgbClr val="FF0000"/>
                </a:solidFill>
              </a:rPr>
              <a:t>Liquid to gas absorbs heat/gas to ice release heat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Ground heating &amp; cooling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Energy that flows into and out of the ground </a:t>
            </a:r>
            <a:r>
              <a:rPr lang="en-US" dirty="0" smtClean="0"/>
              <a:t>surface by conduction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Surface Energy Budget</a:t>
            </a:r>
          </a:p>
        </p:txBody>
      </p:sp>
      <p:sp>
        <p:nvSpPr>
          <p:cNvPr id="60419" name="Text Box 7"/>
          <p:cNvSpPr txBox="1">
            <a:spLocks noChangeArrowheads="1"/>
          </p:cNvSpPr>
          <p:nvPr/>
        </p:nvSpPr>
        <p:spPr bwMode="auto">
          <a:xfrm>
            <a:off x="8021638" y="6172200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3.13</a:t>
            </a:r>
          </a:p>
        </p:txBody>
      </p:sp>
      <p:pic>
        <p:nvPicPr>
          <p:cNvPr id="60420" name="Picture 5" descr="EG6_Figure_03_1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762000"/>
            <a:ext cx="624840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6042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Temperature Concepts and Controls  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229895"/>
            <a:ext cx="7772400" cy="45720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000" dirty="0" smtClean="0">
                <a:ea typeface="Times New Roman" charset="0"/>
                <a:cs typeface="Times New Roman" charset="0"/>
              </a:rPr>
              <a:t>KEY WORDS: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Heat – form of energy flowing from one system to another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Temperature – a measure of the average kinetic energy of individual molecules in matter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Effect of temperature is felt as </a:t>
            </a:r>
            <a:r>
              <a:rPr lang="en-US" i="1" dirty="0" smtClean="0">
                <a:ea typeface="Times New Roman" charset="0"/>
                <a:cs typeface="Times New Roman" charset="0"/>
              </a:rPr>
              <a:t>sensible heat </a:t>
            </a:r>
            <a:r>
              <a:rPr lang="en-US" dirty="0" smtClean="0">
                <a:ea typeface="Times New Roman" charset="0"/>
                <a:cs typeface="Times New Roman" charset="0"/>
              </a:rPr>
              <a:t>transfer from warmer to cooler objects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Temperature Scales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Fahrenheit (</a:t>
            </a:r>
            <a:r>
              <a:rPr lang="en-US" baseline="30000" dirty="0" smtClean="0">
                <a:ea typeface="Times New Roman" charset="0"/>
                <a:cs typeface="Times New Roman" charset="0"/>
              </a:rPr>
              <a:t>o</a:t>
            </a:r>
            <a:r>
              <a:rPr lang="en-US" dirty="0" smtClean="0">
                <a:ea typeface="Times New Roman" charset="0"/>
                <a:cs typeface="Times New Roman" charset="0"/>
              </a:rPr>
              <a:t>F), Celsius (</a:t>
            </a:r>
            <a:r>
              <a:rPr lang="en-US" baseline="30000" dirty="0" smtClean="0">
                <a:ea typeface="Times New Roman" charset="0"/>
                <a:cs typeface="Times New Roman" charset="0"/>
              </a:rPr>
              <a:t>o</a:t>
            </a:r>
            <a:r>
              <a:rPr lang="en-US" dirty="0" smtClean="0">
                <a:ea typeface="Times New Roman" charset="0"/>
                <a:cs typeface="Times New Roman" charset="0"/>
              </a:rPr>
              <a:t>C), Kelvin (K) </a:t>
            </a:r>
            <a:endParaRPr lang="en-US" dirty="0">
              <a:ea typeface="Times New Roman" charset="0"/>
              <a:cs typeface="Times New Roman" charset="0"/>
            </a:endParaRP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Measuring </a:t>
            </a:r>
            <a:r>
              <a:rPr lang="en-US" dirty="0" smtClean="0">
                <a:ea typeface="Times New Roman" charset="0"/>
                <a:cs typeface="Times New Roman" charset="0"/>
              </a:rPr>
              <a:t>Temperature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Mercury &amp; alcohol thermometers 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Principal Temperature Controls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Land–Water Heating Differences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title"/>
          </p:nvPr>
        </p:nvSpPr>
        <p:spPr>
          <a:xfrm>
            <a:off x="823495" y="0"/>
            <a:ext cx="7772400" cy="762000"/>
          </a:xfrm>
        </p:spPr>
        <p:txBody>
          <a:bodyPr/>
          <a:lstStyle/>
          <a:p>
            <a:pPr algn="r" eaLnBrk="1" hangingPunct="1"/>
            <a:r>
              <a:rPr lang="en-US" dirty="0">
                <a:solidFill>
                  <a:srgbClr val="16165D"/>
                </a:solidFill>
              </a:rPr>
              <a:t>Temperature Scales</a:t>
            </a:r>
          </a:p>
        </p:txBody>
      </p:sp>
      <p:sp>
        <p:nvSpPr>
          <p:cNvPr id="68611" name="Text Box 4"/>
          <p:cNvSpPr txBox="1">
            <a:spLocks noChangeArrowheads="1"/>
          </p:cNvSpPr>
          <p:nvPr/>
        </p:nvSpPr>
        <p:spPr bwMode="auto">
          <a:xfrm>
            <a:off x="7970838" y="60960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3.15</a:t>
            </a:r>
          </a:p>
        </p:txBody>
      </p:sp>
      <p:pic>
        <p:nvPicPr>
          <p:cNvPr id="68612" name="Picture 5" descr="EG6_Figure_03_15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76200"/>
            <a:ext cx="3405188" cy="650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6861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5" descr="EG6_Figure_03_1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0"/>
            <a:ext cx="6170613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4343400" cy="1981200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en-US">
                <a:solidFill>
                  <a:srgbClr val="16165D"/>
                </a:solidFill>
              </a:rPr>
              <a:t>Latitude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and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Temperature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0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3.17</a:t>
            </a:r>
          </a:p>
        </p:txBody>
      </p:sp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271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Principal Temperature Controls  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The following are the principal influences on Earth’s Temperature patterns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Latitude 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Insolation the single most important influence on temp. variations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Insolation intensity decreases as we move away from the subsolar point</a:t>
            </a:r>
            <a:r>
              <a:rPr lang="en-US" dirty="0" smtClean="0">
                <a:ea typeface="Times New Roman" charset="0"/>
                <a:cs typeface="Times New Roman" charset="0"/>
              </a:rPr>
              <a:t>; day length &amp; sun angle change </a:t>
            </a:r>
            <a:endParaRPr lang="en-US" dirty="0">
              <a:ea typeface="Times New Roman" charset="0"/>
              <a:cs typeface="Times New Roman" charset="0"/>
            </a:endParaRP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Altitude/</a:t>
            </a:r>
            <a:r>
              <a:rPr lang="en-US" dirty="0" smtClean="0">
                <a:ea typeface="Times New Roman" charset="0"/>
                <a:cs typeface="Times New Roman" charset="0"/>
              </a:rPr>
              <a:t>Elevation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Recall normal lapse rate within the troposphere 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Cloud </a:t>
            </a:r>
            <a:r>
              <a:rPr lang="en-US" dirty="0" smtClean="0">
                <a:ea typeface="Times New Roman" charset="0"/>
                <a:cs typeface="Times New Roman" charset="0"/>
              </a:rPr>
              <a:t>Cover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50% of Earth cloud covered at </a:t>
            </a:r>
            <a:r>
              <a:rPr lang="en-US" dirty="0" smtClean="0">
                <a:ea typeface="Times New Roman" charset="0"/>
                <a:cs typeface="Times New Roman" charset="0"/>
              </a:rPr>
              <a:t>any time (equator)</a:t>
            </a:r>
            <a:endParaRPr lang="en-US" dirty="0" smtClean="0">
              <a:ea typeface="Times New Roman" charset="0"/>
              <a:cs typeface="Times New Roman" charset="0"/>
            </a:endParaRP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Land-Water heating differences 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5" descr="EG6_Figure_03_18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" y="685800"/>
            <a:ext cx="769461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0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solidFill>
                  <a:srgbClr val="16165D"/>
                </a:solidFill>
              </a:rPr>
              <a:t>Combined effects of latitude &amp; Elevation</a:t>
            </a:r>
            <a:endParaRPr lang="en-US" dirty="0">
              <a:solidFill>
                <a:srgbClr val="16165D"/>
              </a:solidFill>
            </a:endParaRP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0" y="60960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3.18</a:t>
            </a:r>
          </a:p>
        </p:txBody>
      </p:sp>
      <p:sp>
        <p:nvSpPr>
          <p:cNvPr id="7475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475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4830984"/>
            <a:ext cx="241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cities in Bolivia,</a:t>
            </a:r>
          </a:p>
          <a:p>
            <a:r>
              <a:rPr lang="en-US" dirty="0"/>
              <a:t>s</a:t>
            </a:r>
            <a:r>
              <a:rPr lang="en-US" dirty="0" smtClean="0"/>
              <a:t>imilar latitudes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Energy Essentials 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73488"/>
            <a:ext cx="7467600" cy="4873752"/>
          </a:xfrm>
        </p:spPr>
        <p:txBody>
          <a:bodyPr/>
          <a:lstStyle/>
          <a:p>
            <a:endParaRPr lang="en-US" dirty="0" smtClean="0"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ea typeface="Times New Roman" charset="0"/>
                <a:cs typeface="Times New Roman" charset="0"/>
              </a:rPr>
              <a:t>Energy Pathways and Principles 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Insolation as it passes through the atmosphere to Earth’s surface – how energy is absorbed and redirected along various pathways in the troposphere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Earth- Atmosphere System which shows the energy gained and lost by Earth’s surface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Transmission</a:t>
            </a:r>
            <a:r>
              <a:rPr lang="en-US" dirty="0" smtClean="0">
                <a:ea typeface="Times New Roman" charset="0"/>
                <a:cs typeface="Times New Roman" charset="0"/>
              </a:rPr>
              <a:t> – 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passage of shortwave and longwave radiation through the atmosphere or water: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Shortwave radiation ~ inputs ~ (ultraviolet light, visible light and near infrared wavelengths)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Longwave radiation ~ outputs ~ (thermal infrared) 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50% Earth is covered by clouds at any given moment</a:t>
            </a:r>
          </a:p>
          <a:p>
            <a:r>
              <a:rPr lang="en-US" dirty="0" smtClean="0"/>
              <a:t>Moderate temperature</a:t>
            </a:r>
          </a:p>
          <a:p>
            <a:r>
              <a:rPr lang="en-US" dirty="0" smtClean="0"/>
              <a:t>Lower daily maximum temperatures</a:t>
            </a:r>
          </a:p>
          <a:p>
            <a:r>
              <a:rPr lang="en-US" dirty="0" smtClean="0"/>
              <a:t>Raise nighttime minimum temperatures</a:t>
            </a:r>
          </a:p>
          <a:p>
            <a:pPr lvl="1"/>
            <a:r>
              <a:rPr lang="en-US" dirty="0" smtClean="0"/>
              <a:t>Acts as as insulator, &amp; re-radiating long wave energy preventing rapid energy loss</a:t>
            </a:r>
          </a:p>
          <a:p>
            <a:r>
              <a:rPr lang="en-US" dirty="0" smtClean="0"/>
              <a:t>Reduce latitudinal and seasonal temperature differences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Land–Water Heating Differences 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187293"/>
            <a:ext cx="7467600" cy="487375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/>
              <a:t>The arrangement of landmasses and water bodies on Earth contributes to the overall pattern of temperature.</a:t>
            </a:r>
          </a:p>
          <a:p>
            <a:pPr lvl="1"/>
            <a:r>
              <a:rPr lang="en-US" dirty="0" smtClean="0"/>
              <a:t>Rock &amp; soil vs. water</a:t>
            </a:r>
          </a:p>
          <a:p>
            <a:pPr eaLnBrk="1" hangingPunct="1"/>
            <a:r>
              <a:rPr lang="en-US" dirty="0" smtClean="0"/>
              <a:t>Evaporation</a:t>
            </a:r>
          </a:p>
          <a:p>
            <a:pPr lvl="1"/>
            <a:r>
              <a:rPr lang="en-US" dirty="0" smtClean="0"/>
              <a:t>Approx. 86% of all evaporation on Earth is from the oceans ~ cooling effect – heat energy is absorbed and stored in the water vapor</a:t>
            </a:r>
          </a:p>
          <a:p>
            <a:pPr eaLnBrk="1" hangingPunct="1"/>
            <a:r>
              <a:rPr lang="en-US" dirty="0" smtClean="0"/>
              <a:t>Transparency</a:t>
            </a:r>
          </a:p>
          <a:p>
            <a:pPr lvl="1"/>
            <a:r>
              <a:rPr lang="en-US" dirty="0" smtClean="0"/>
              <a:t>Soil ~ solid ground opaque – absorb heat</a:t>
            </a:r>
          </a:p>
          <a:p>
            <a:pPr lvl="1"/>
            <a:r>
              <a:rPr lang="en-US" dirty="0" smtClean="0"/>
              <a:t>Water  ~ transparent ~ light penetrates to an average depth of 60m – called the photic zone (can reach to depths of 300m in the oceans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Specific </a:t>
            </a:r>
            <a:r>
              <a:rPr lang="en-US" dirty="0" smtClean="0">
                <a:solidFill>
                  <a:srgbClr val="FF0000"/>
                </a:solidFill>
              </a:rPr>
              <a:t>heat capacity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Water absorbs/needs </a:t>
            </a:r>
            <a:r>
              <a:rPr lang="en-US" dirty="0" smtClean="0">
                <a:solidFill>
                  <a:srgbClr val="FF0000"/>
                </a:solidFill>
              </a:rPr>
              <a:t>more heat than soil or </a:t>
            </a:r>
            <a:r>
              <a:rPr lang="en-US" dirty="0" smtClean="0">
                <a:solidFill>
                  <a:srgbClr val="FF0000"/>
                </a:solidFill>
              </a:rPr>
              <a:t>rock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Land heats up faster than water</a:t>
            </a:r>
            <a:endParaRPr lang="en-US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dirty="0" smtClean="0"/>
              <a:t>Movement</a:t>
            </a:r>
          </a:p>
          <a:p>
            <a:pPr lvl="1"/>
            <a:r>
              <a:rPr lang="en-US" dirty="0" smtClean="0"/>
              <a:t>Water capable of movement – cooler and warmer waters; mixing spreads the available heat over an even greater area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Land–Water Heating Differences  </a:t>
            </a:r>
          </a:p>
        </p:txBody>
      </p:sp>
      <p:sp>
        <p:nvSpPr>
          <p:cNvPr id="78851" name="Text Box 4"/>
          <p:cNvSpPr txBox="1">
            <a:spLocks noChangeArrowheads="1"/>
          </p:cNvSpPr>
          <p:nvPr/>
        </p:nvSpPr>
        <p:spPr bwMode="auto">
          <a:xfrm>
            <a:off x="7970838" y="60960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3.20</a:t>
            </a:r>
          </a:p>
        </p:txBody>
      </p:sp>
      <p:pic>
        <p:nvPicPr>
          <p:cNvPr id="78852" name="Picture 5" descr="EG6_Figure_03_20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88" y="862013"/>
            <a:ext cx="8555037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64152"/>
          </a:xfrm>
        </p:spPr>
        <p:txBody>
          <a:bodyPr/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Land–Water Heating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Ocean Currents and Sea-Surface Temperatures</a:t>
            </a:r>
          </a:p>
          <a:p>
            <a:pPr lvl="1"/>
            <a:r>
              <a:rPr lang="en-US" dirty="0" smtClean="0"/>
              <a:t>Ocean currents have an influence on temperature and weather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Warm water has the capacity to energize overlying air through high evaporation rates and transfers of latent heat</a:t>
            </a:r>
          </a:p>
          <a:p>
            <a:pPr lvl="1"/>
            <a:r>
              <a:rPr lang="en-US" dirty="0" smtClean="0"/>
              <a:t>Think of the formation of</a:t>
            </a:r>
            <a:r>
              <a:rPr lang="en-US" dirty="0" smtClean="0">
                <a:solidFill>
                  <a:srgbClr val="FF0000"/>
                </a:solidFill>
              </a:rPr>
              <a:t> hurricanes </a:t>
            </a:r>
            <a:r>
              <a:rPr lang="en-US" dirty="0" smtClean="0"/>
              <a:t>in the warm Atlantic Ocean during the summer</a:t>
            </a:r>
          </a:p>
          <a:p>
            <a:pPr lvl="1"/>
            <a:r>
              <a:rPr lang="en-US" dirty="0" smtClean="0"/>
              <a:t>Gulf Stream – in the Atlantic Ocean carries warm water far into the North Atlantic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 Gulf Stream, together with its northern extension towards Europe, the North Atlantic Drift"/>
          <p:cNvPicPr>
            <a:picLocks noGrp="1"/>
          </p:cNvPicPr>
          <p:nvPr>
            <p:ph sz="quarter" idx="4294967295"/>
          </p:nvPr>
        </p:nvPicPr>
        <p:blipFill>
          <a:blip r:embed="rId2"/>
          <a:srcRect l="-8072" r="-8072"/>
          <a:stretch>
            <a:fillRect/>
          </a:stretch>
        </p:blipFill>
        <p:spPr bwMode="auto">
          <a:xfrm>
            <a:off x="-227013" y="343225"/>
            <a:ext cx="9371013" cy="577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5636" y="6118550"/>
            <a:ext cx="782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Ocean Currents and Sea surface Temperatures</a:t>
            </a:r>
            <a:endParaRPr 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>
          <a:xfrm>
            <a:off x="1268413" y="-257175"/>
            <a:ext cx="7772400" cy="1892300"/>
          </a:xfrm>
        </p:spPr>
        <p:txBody>
          <a:bodyPr/>
          <a:lstStyle/>
          <a:p>
            <a:pPr algn="r" eaLnBrk="1" hangingPunct="1"/>
            <a:r>
              <a:rPr lang="en-US" sz="4000">
                <a:solidFill>
                  <a:srgbClr val="16165D"/>
                </a:solidFill>
              </a:rPr>
              <a:t>The Gulf </a:t>
            </a:r>
            <a:br>
              <a:rPr lang="en-US" sz="4000">
                <a:solidFill>
                  <a:srgbClr val="16165D"/>
                </a:solidFill>
              </a:rPr>
            </a:br>
            <a:r>
              <a:rPr lang="en-US" sz="4000">
                <a:solidFill>
                  <a:srgbClr val="16165D"/>
                </a:solidFill>
              </a:rPr>
              <a:t>Stream</a:t>
            </a:r>
          </a:p>
        </p:txBody>
      </p:sp>
      <p:sp>
        <p:nvSpPr>
          <p:cNvPr id="80899" name="Text Box 4"/>
          <p:cNvSpPr txBox="1">
            <a:spLocks noChangeArrowheads="1"/>
          </p:cNvSpPr>
          <p:nvPr/>
        </p:nvSpPr>
        <p:spPr bwMode="auto">
          <a:xfrm>
            <a:off x="8021638" y="6172200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3.21</a:t>
            </a:r>
          </a:p>
        </p:txBody>
      </p:sp>
      <p:pic>
        <p:nvPicPr>
          <p:cNvPr id="80900" name="Picture 5" descr="EG6_Figure_03_21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6348413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090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7591" y="1858211"/>
            <a:ext cx="196905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Reds/oranges </a:t>
            </a:r>
          </a:p>
          <a:p>
            <a:r>
              <a:rPr lang="en-US" sz="2000" dirty="0" smtClean="0"/>
              <a:t>25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 – 29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C</a:t>
            </a:r>
          </a:p>
          <a:p>
            <a:endParaRPr lang="en-US" sz="2000" dirty="0" smtClean="0"/>
          </a:p>
          <a:p>
            <a:r>
              <a:rPr lang="en-US" sz="2000" dirty="0" smtClean="0"/>
              <a:t>Yellows/greens</a:t>
            </a:r>
          </a:p>
          <a:p>
            <a:r>
              <a:rPr lang="en-US" sz="2000" dirty="0" smtClean="0"/>
              <a:t>17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 – 24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C</a:t>
            </a:r>
          </a:p>
          <a:p>
            <a:endParaRPr lang="en-US" sz="2000" dirty="0" smtClean="0"/>
          </a:p>
          <a:p>
            <a:r>
              <a:rPr lang="en-US" sz="2000" dirty="0" smtClean="0"/>
              <a:t>Blues</a:t>
            </a:r>
          </a:p>
          <a:p>
            <a:r>
              <a:rPr lang="en-US" sz="2000" dirty="0" smtClean="0"/>
              <a:t>10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 – 16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C</a:t>
            </a:r>
          </a:p>
          <a:p>
            <a:endParaRPr lang="en-US" sz="2000" dirty="0" smtClean="0"/>
          </a:p>
          <a:p>
            <a:r>
              <a:rPr lang="en-US" sz="2000" dirty="0" smtClean="0"/>
              <a:t>Purples</a:t>
            </a:r>
          </a:p>
          <a:p>
            <a:r>
              <a:rPr lang="en-US" sz="2000" dirty="0" smtClean="0"/>
              <a:t>2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 – 9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C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5429072"/>
            <a:ext cx="687069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Satellite image</a:t>
            </a:r>
          </a:p>
          <a:p>
            <a:r>
              <a:rPr lang="en-US" sz="2400" dirty="0" smtClean="0"/>
              <a:t>Instruments sensitive to long wave </a:t>
            </a:r>
          </a:p>
          <a:p>
            <a:r>
              <a:rPr lang="en-US" sz="2400" dirty="0" smtClean="0"/>
              <a:t>radiation produced this remote sensing  image</a:t>
            </a:r>
            <a:endParaRPr 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Sea-Surface Temperatures</a:t>
            </a:r>
          </a:p>
        </p:txBody>
      </p:sp>
      <p:sp>
        <p:nvSpPr>
          <p:cNvPr id="82947" name="Text Box 4"/>
          <p:cNvSpPr txBox="1">
            <a:spLocks noChangeArrowheads="1"/>
          </p:cNvSpPr>
          <p:nvPr/>
        </p:nvSpPr>
        <p:spPr bwMode="auto">
          <a:xfrm>
            <a:off x="8021638" y="6172200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3.22</a:t>
            </a:r>
          </a:p>
        </p:txBody>
      </p:sp>
      <p:pic>
        <p:nvPicPr>
          <p:cNvPr id="82948" name="Picture 5" descr="EG6_Figure_03_2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0344" y="762000"/>
            <a:ext cx="492283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295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325351"/>
            <a:ext cx="2750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annual</a:t>
            </a:r>
          </a:p>
          <a:p>
            <a:pPr algn="ctr"/>
            <a:r>
              <a:rPr lang="en-US" dirty="0" smtClean="0"/>
              <a:t>sea-surface temperatures for February and July</a:t>
            </a:r>
          </a:p>
          <a:p>
            <a:pPr algn="ctr"/>
            <a:r>
              <a:rPr lang="en-US" dirty="0" smtClean="0"/>
              <a:t>1999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64152"/>
          </a:xfrm>
        </p:spPr>
        <p:txBody>
          <a:bodyPr/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Land–Water Heating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Summary of Marine Effects Versus Continental Effects</a:t>
            </a:r>
          </a:p>
          <a:p>
            <a:pPr lvl="1"/>
            <a:r>
              <a:rPr lang="en-US" dirty="0" smtClean="0"/>
              <a:t>Marine effects or maritime – describe locations that exhibit </a:t>
            </a:r>
            <a:r>
              <a:rPr lang="en-US" dirty="0" smtClean="0">
                <a:solidFill>
                  <a:srgbClr val="FF0000"/>
                </a:solidFill>
              </a:rPr>
              <a:t>the moderating influences </a:t>
            </a:r>
            <a:r>
              <a:rPr lang="en-US" dirty="0" smtClean="0"/>
              <a:t>of the ocean or large bodies of water</a:t>
            </a:r>
          </a:p>
          <a:p>
            <a:pPr lvl="1"/>
            <a:r>
              <a:rPr lang="en-US" dirty="0" smtClean="0"/>
              <a:t>Continental effect or continentality – describe areas that are less affected by seas or lakes</a:t>
            </a:r>
          </a:p>
          <a:p>
            <a:pPr lvl="2"/>
            <a:r>
              <a:rPr lang="en-US" dirty="0" smtClean="0"/>
              <a:t>Experience greater range between maximum and minimum temperatures diurnally and seasonally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Land–Water Heating Differences  </a:t>
            </a:r>
          </a:p>
        </p:txBody>
      </p:sp>
      <p:sp>
        <p:nvSpPr>
          <p:cNvPr id="78851" name="Text Box 4"/>
          <p:cNvSpPr txBox="1">
            <a:spLocks noChangeArrowheads="1"/>
          </p:cNvSpPr>
          <p:nvPr/>
        </p:nvSpPr>
        <p:spPr bwMode="auto">
          <a:xfrm>
            <a:off x="7970838" y="60960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3.20</a:t>
            </a:r>
          </a:p>
        </p:txBody>
      </p:sp>
      <p:pic>
        <p:nvPicPr>
          <p:cNvPr id="78852" name="Picture 5" descr="EG6_Figure_03_20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88" y="862013"/>
            <a:ext cx="8555037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318151"/>
            <a:ext cx="8801100" cy="1201737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dirty="0">
                <a:solidFill>
                  <a:srgbClr val="FF0000"/>
                </a:solidFill>
              </a:rPr>
              <a:t>Marine</a:t>
            </a:r>
            <a:r>
              <a:rPr lang="en-US" dirty="0" smtClean="0">
                <a:solidFill>
                  <a:srgbClr val="16165D"/>
                </a:solidFill>
              </a:rPr>
              <a:t> (</a:t>
            </a:r>
            <a:r>
              <a:rPr lang="en-US" sz="2667" dirty="0" smtClean="0">
                <a:solidFill>
                  <a:srgbClr val="16165D"/>
                </a:solidFill>
              </a:rPr>
              <a:t>San Francisco</a:t>
            </a:r>
            <a:br>
              <a:rPr lang="en-US" sz="2667" dirty="0" smtClean="0">
                <a:solidFill>
                  <a:srgbClr val="16165D"/>
                </a:solidFill>
              </a:rPr>
            </a:br>
            <a:r>
              <a:rPr lang="en-US" sz="2667" dirty="0" smtClean="0">
                <a:solidFill>
                  <a:srgbClr val="16165D"/>
                </a:solidFill>
              </a:rPr>
              <a:t>California)  </a:t>
            </a:r>
            <a:r>
              <a:rPr lang="en-US" sz="2667" dirty="0" smtClean="0">
                <a:solidFill>
                  <a:srgbClr val="FF0000"/>
                </a:solidFill>
              </a:rPr>
              <a:t>&amp;</a:t>
            </a:r>
            <a:r>
              <a:rPr lang="en-US" dirty="0" smtClean="0">
                <a:solidFill>
                  <a:srgbClr val="16165D"/>
                </a:solidFill>
              </a:rPr>
              <a:t/>
            </a:r>
            <a:br>
              <a:rPr lang="en-US" dirty="0" smtClean="0">
                <a:solidFill>
                  <a:srgbClr val="16165D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Continental</a:t>
            </a:r>
            <a:r>
              <a:rPr lang="en-US" dirty="0" smtClean="0">
                <a:solidFill>
                  <a:srgbClr val="16165D"/>
                </a:solidFill>
              </a:rPr>
              <a:t> (</a:t>
            </a:r>
            <a:r>
              <a:rPr lang="en-US" sz="2667" dirty="0" smtClean="0">
                <a:solidFill>
                  <a:srgbClr val="16165D"/>
                </a:solidFill>
              </a:rPr>
              <a:t>Wichita,</a:t>
            </a:r>
            <a:br>
              <a:rPr lang="en-US" sz="2667" dirty="0" smtClean="0">
                <a:solidFill>
                  <a:srgbClr val="16165D"/>
                </a:solidFill>
              </a:rPr>
            </a:br>
            <a:r>
              <a:rPr lang="en-US" sz="2667" dirty="0" smtClean="0">
                <a:solidFill>
                  <a:srgbClr val="16165D"/>
                </a:solidFill>
              </a:rPr>
              <a:t>Kansas) </a:t>
            </a:r>
            <a:r>
              <a:rPr lang="en-US" dirty="0">
                <a:solidFill>
                  <a:srgbClr val="16165D"/>
                </a:solidFill>
              </a:rPr>
              <a:t/>
            </a:r>
            <a:br>
              <a:rPr lang="en-US" dirty="0">
                <a:solidFill>
                  <a:srgbClr val="16165D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Climates</a:t>
            </a: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2498725" y="6096000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3.23</a:t>
            </a:r>
          </a:p>
        </p:txBody>
      </p:sp>
      <p:pic>
        <p:nvPicPr>
          <p:cNvPr id="84996" name="Picture 5" descr="EG6_Figure_03_2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76200"/>
            <a:ext cx="49911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499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5" descr="EG6_Figure_03_01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762000"/>
            <a:ext cx="8548687" cy="582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Energy Pathways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7696200" y="5943600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3.1</a:t>
            </a: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76079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Earth’s Temperature Patterns</a:t>
            </a:r>
          </a:p>
        </p:txBody>
      </p:sp>
      <p:sp>
        <p:nvSpPr>
          <p:cNvPr id="89090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Looking at the combined effects of the controls on Earth’s Temperature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This is done by looking at temperature maps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They show mean monthly air temperatures for January and July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Annual temperature ranges of January and July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Useful in identifying areas that experience the greatest annual extremes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Lines on temperature maps are called isotherms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Thermal equator  </a:t>
            </a:r>
            <a:r>
              <a:rPr lang="en-US" dirty="0" smtClean="0">
                <a:ea typeface="Times New Roman" charset="0"/>
                <a:cs typeface="Times New Roman" charset="0"/>
              </a:rPr>
              <a:t>- a line connecting all points of highest mean temperature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Air temperature on people: summer heat-wave deaths during the last 10 years in Canada, U.S and Europe; unusually cold winter in England/Scotland last year</a:t>
            </a:r>
          </a:p>
          <a:p>
            <a:pPr eaLnBrk="1" hangingPunct="1"/>
            <a:endParaRPr lang="en-US" dirty="0" smtClean="0">
              <a:ea typeface="Times New Roman" charset="0"/>
              <a:cs typeface="Times New Roman" charset="0"/>
            </a:endParaRPr>
          </a:p>
          <a:p>
            <a:pPr eaLnBrk="1" hangingPunct="1">
              <a:buNone/>
            </a:pPr>
            <a:endParaRPr lang="en-US" dirty="0" smtClean="0"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762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dirty="0" smtClean="0">
                <a:solidFill>
                  <a:srgbClr val="16165D"/>
                </a:solidFill>
              </a:rPr>
              <a:t>Global temperatures for January</a:t>
            </a:r>
            <a:endParaRPr lang="en-US" dirty="0">
              <a:solidFill>
                <a:srgbClr val="16165D"/>
              </a:solidFill>
            </a:endParaRPr>
          </a:p>
        </p:txBody>
      </p:sp>
      <p:sp>
        <p:nvSpPr>
          <p:cNvPr id="91139" name="Text Box 8"/>
          <p:cNvSpPr txBox="1">
            <a:spLocks noChangeArrowheads="1"/>
          </p:cNvSpPr>
          <p:nvPr/>
        </p:nvSpPr>
        <p:spPr bwMode="auto">
          <a:xfrm>
            <a:off x="7970838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3.24</a:t>
            </a:r>
          </a:p>
        </p:txBody>
      </p:sp>
      <p:pic>
        <p:nvPicPr>
          <p:cNvPr id="91140" name="Picture 10" descr="EG6_Figure_03_24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4775" y="762000"/>
            <a:ext cx="6394450" cy="576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1" name="Rectangle 11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91142" name="Rectangle 12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2975" y="5425655"/>
            <a:ext cx="3672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the equatorward-trending</a:t>
            </a:r>
          </a:p>
          <a:p>
            <a:r>
              <a:rPr lang="en-US" dirty="0" smtClean="0"/>
              <a:t>isotherms in the interior of NA –</a:t>
            </a:r>
          </a:p>
          <a:p>
            <a:r>
              <a:rPr lang="en-US" dirty="0" smtClean="0"/>
              <a:t>Continentality </a:t>
            </a:r>
            <a:r>
              <a:rPr lang="en-US" dirty="0" err="1" smtClean="0"/>
              <a:t>vs</a:t>
            </a:r>
            <a:r>
              <a:rPr lang="en-US" dirty="0" smtClean="0"/>
              <a:t> Marine effects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January Temperatures</a:t>
            </a:r>
          </a:p>
        </p:txBody>
      </p:sp>
      <p:sp>
        <p:nvSpPr>
          <p:cNvPr id="93187" name="Text Box 4"/>
          <p:cNvSpPr txBox="1">
            <a:spLocks noChangeArrowheads="1"/>
          </p:cNvSpPr>
          <p:nvPr/>
        </p:nvSpPr>
        <p:spPr bwMode="auto">
          <a:xfrm>
            <a:off x="7970838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3.24</a:t>
            </a:r>
          </a:p>
        </p:txBody>
      </p:sp>
      <p:pic>
        <p:nvPicPr>
          <p:cNvPr id="93188" name="Picture 5" descr="EG6_Figure_03_24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788" y="762000"/>
            <a:ext cx="8224837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9319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063" y="5625068"/>
            <a:ext cx="7489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NH – isotherm trend equator-wards – chilling of continental interior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Oceans show more moderate temperatures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Note mountain ranges – cooling effect of elevation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16165D"/>
                </a:solidFill>
              </a:rPr>
              <a:t>July </a:t>
            </a:r>
            <a:r>
              <a:rPr lang="en-US" dirty="0" smtClean="0">
                <a:solidFill>
                  <a:srgbClr val="16165D"/>
                </a:solidFill>
              </a:rPr>
              <a:t>Temperature Map</a:t>
            </a:r>
            <a:endParaRPr lang="en-US" dirty="0">
              <a:solidFill>
                <a:srgbClr val="16165D"/>
              </a:solidFill>
            </a:endParaRPr>
          </a:p>
        </p:txBody>
      </p:sp>
      <p:sp>
        <p:nvSpPr>
          <p:cNvPr id="95235" name="Text Box 8"/>
          <p:cNvSpPr txBox="1">
            <a:spLocks noChangeArrowheads="1"/>
          </p:cNvSpPr>
          <p:nvPr/>
        </p:nvSpPr>
        <p:spPr bwMode="auto">
          <a:xfrm>
            <a:off x="7970838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3.27</a:t>
            </a:r>
          </a:p>
        </p:txBody>
      </p:sp>
      <p:pic>
        <p:nvPicPr>
          <p:cNvPr id="95236" name="Picture 10" descr="EG6_Figure_03_2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5413" y="838200"/>
            <a:ext cx="6351587" cy="573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7" name="Rectangle 11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95238" name="Rectangle 12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30543"/>
            <a:ext cx="5062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Longer days of summer &amp; higher sun altitude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in the NH –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Thermal equator shifts northward ~ higher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temperatures dominate continental interiors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6165D"/>
                </a:solidFill>
              </a:rPr>
              <a:t>Global Temperatures for July</a:t>
            </a:r>
            <a:endParaRPr lang="en-US" dirty="0">
              <a:solidFill>
                <a:srgbClr val="16165D"/>
              </a:solidFill>
            </a:endParaRP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7970838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3.27</a:t>
            </a:r>
          </a:p>
        </p:txBody>
      </p:sp>
      <p:pic>
        <p:nvPicPr>
          <p:cNvPr id="97284" name="Picture 5" descr="EG6_Figure_03_27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963" y="990600"/>
            <a:ext cx="8294687" cy="526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9728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653" y="5913150"/>
            <a:ext cx="82619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Note: Marine effects vs. continental effects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Global</a:t>
            </a:r>
            <a:r>
              <a:rPr lang="en-US" dirty="0" smtClean="0">
                <a:solidFill>
                  <a:srgbClr val="16165D"/>
                </a:solidFill>
              </a:rPr>
              <a:t> Annual Temperature </a:t>
            </a:r>
            <a:r>
              <a:rPr lang="en-US" dirty="0">
                <a:solidFill>
                  <a:srgbClr val="16165D"/>
                </a:solidFill>
              </a:rPr>
              <a:t>Ranges</a:t>
            </a: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7970838" y="61722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3.29</a:t>
            </a:r>
          </a:p>
        </p:txBody>
      </p:sp>
      <p:pic>
        <p:nvPicPr>
          <p:cNvPr id="99332" name="Picture 5" descr="EG6_Figure_03_2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8" y="762000"/>
            <a:ext cx="8542337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9933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443" y="5949950"/>
            <a:ext cx="764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Largest temp. ranges are observed in subpolar locations in NA &amp; Asia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620000" cy="2286000"/>
          </a:xfrm>
        </p:spPr>
        <p:txBody>
          <a:bodyPr/>
          <a:lstStyle/>
          <a:p>
            <a:pPr algn="l" eaLnBrk="1" hangingPunct="1"/>
            <a:r>
              <a:rPr lang="en-US" dirty="0">
                <a:solidFill>
                  <a:srgbClr val="16165D"/>
                </a:solidFill>
              </a:rPr>
              <a:t>Loss of</a:t>
            </a:r>
            <a:br>
              <a:rPr lang="en-US" dirty="0">
                <a:solidFill>
                  <a:srgbClr val="16165D"/>
                </a:solidFill>
              </a:rPr>
            </a:br>
            <a:r>
              <a:rPr lang="en-US" dirty="0">
                <a:solidFill>
                  <a:srgbClr val="16165D"/>
                </a:solidFill>
              </a:rPr>
              <a:t>Arctic </a:t>
            </a:r>
            <a:br>
              <a:rPr lang="en-US" dirty="0">
                <a:solidFill>
                  <a:srgbClr val="16165D"/>
                </a:solidFill>
              </a:rPr>
            </a:br>
            <a:r>
              <a:rPr lang="en-US" dirty="0">
                <a:solidFill>
                  <a:srgbClr val="16165D"/>
                </a:solidFill>
              </a:rPr>
              <a:t>Sea Ice </a:t>
            </a:r>
          </a:p>
        </p:txBody>
      </p:sp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2473325" y="6096000"/>
            <a:ext cx="1449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FS 3.1.1</a:t>
            </a:r>
          </a:p>
        </p:txBody>
      </p:sp>
      <p:pic>
        <p:nvPicPr>
          <p:cNvPr id="101380" name="Picture 5" descr="EG6_Figure_03_1_1_NR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7325" y="136525"/>
            <a:ext cx="4003675" cy="641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10138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830176"/>
            <a:ext cx="3326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Climate models are showing</a:t>
            </a:r>
          </a:p>
          <a:p>
            <a:pPr algn="ctr"/>
            <a:r>
              <a:rPr lang="en-US" dirty="0" smtClean="0"/>
              <a:t> that Polar regions are </a:t>
            </a:r>
          </a:p>
          <a:p>
            <a:pPr algn="ctr"/>
            <a:r>
              <a:rPr lang="en-US" dirty="0" smtClean="0"/>
              <a:t>experiencing dramatic global </a:t>
            </a:r>
          </a:p>
          <a:p>
            <a:pPr algn="ctr"/>
            <a:r>
              <a:rPr lang="en-US" dirty="0" smtClean="0"/>
              <a:t>climate change impacts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170" y="5370432"/>
            <a:ext cx="328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Composite of satellite data &amp;</a:t>
            </a:r>
          </a:p>
          <a:p>
            <a:pPr algn="ctr"/>
            <a:r>
              <a:rPr lang="en-US" dirty="0" smtClean="0"/>
              <a:t>surface data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33181"/>
          </a:xfrm>
        </p:spPr>
        <p:txBody>
          <a:bodyPr/>
          <a:lstStyle/>
          <a:p>
            <a:r>
              <a:rPr lang="en-US" dirty="0" smtClean="0"/>
              <a:t>The urban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11545"/>
            <a:ext cx="7467600" cy="487375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Urban microclimates</a:t>
            </a:r>
          </a:p>
          <a:p>
            <a:pPr lvl="2"/>
            <a:r>
              <a:rPr lang="en-US" sz="2600" dirty="0" smtClean="0"/>
              <a:t>In cities the temperatures experienced each day are affected by the urban landscape</a:t>
            </a:r>
          </a:p>
          <a:p>
            <a:pPr lvl="2"/>
            <a:r>
              <a:rPr lang="en-US" sz="2500" dirty="0" smtClean="0"/>
              <a:t>Similar to desert locations</a:t>
            </a:r>
          </a:p>
          <a:p>
            <a:pPr lvl="2"/>
            <a:r>
              <a:rPr lang="en-US" sz="2500" dirty="0" smtClean="0"/>
              <a:t>Because more than 50 % of the Earth’s population live in cities today – specific environmental effects related to cities are of great importance ~ urban microclimatology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Urban heat island</a:t>
            </a:r>
          </a:p>
          <a:p>
            <a:pPr lvl="2"/>
            <a:r>
              <a:rPr lang="en-US" sz="2400" dirty="0" smtClean="0">
                <a:solidFill>
                  <a:srgbClr val="FF0000"/>
                </a:solidFill>
              </a:rPr>
              <a:t>On average both max. and min. temperatures are higher in urban areas vs. rural areas</a:t>
            </a:r>
          </a:p>
          <a:p>
            <a:pPr lvl="1"/>
            <a:r>
              <a:rPr lang="en-US" sz="2800" dirty="0" smtClean="0"/>
              <a:t>Dust dome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85044"/>
          </a:xfrm>
        </p:spPr>
        <p:txBody>
          <a:bodyPr/>
          <a:lstStyle/>
          <a:p>
            <a:r>
              <a:rPr lang="en-US" dirty="0" smtClean="0"/>
              <a:t>The Urban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Average differences in </a:t>
            </a:r>
            <a:r>
              <a:rPr lang="en-US" dirty="0" smtClean="0">
                <a:solidFill>
                  <a:srgbClr val="FF0000"/>
                </a:solidFill>
              </a:rPr>
              <a:t>Climactic Elements of Urban compared with Rural environments</a:t>
            </a:r>
          </a:p>
          <a:p>
            <a:pPr lvl="1"/>
            <a:r>
              <a:rPr lang="en-US" dirty="0" smtClean="0"/>
              <a:t>Contaminants – 10 times more in urban areas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Radiation - less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Cloudiness- more</a:t>
            </a:r>
          </a:p>
          <a:p>
            <a:pPr lvl="1"/>
            <a:r>
              <a:rPr lang="en-US" dirty="0" smtClean="0"/>
              <a:t>Precipitation – snowfall less in the inner city; thunderstorms more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Temperature – winter minima more; summer maxima more</a:t>
            </a:r>
          </a:p>
          <a:p>
            <a:pPr lvl="1"/>
            <a:r>
              <a:rPr lang="en-US" dirty="0" smtClean="0"/>
              <a:t>Relative Humidity – less over urban areas</a:t>
            </a:r>
          </a:p>
          <a:p>
            <a:pPr lvl="1"/>
            <a:r>
              <a:rPr lang="en-US" dirty="0" smtClean="0"/>
              <a:t>Wind Speed - less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The Urban Environment</a:t>
            </a:r>
          </a:p>
        </p:txBody>
      </p:sp>
      <p:pic>
        <p:nvPicPr>
          <p:cNvPr id="109571" name="Picture 5" descr="EG6_Figure_03_30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88" y="1524000"/>
            <a:ext cx="8555037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2" name="Text Box 6"/>
          <p:cNvSpPr txBox="1">
            <a:spLocks noChangeArrowheads="1"/>
          </p:cNvSpPr>
          <p:nvPr/>
        </p:nvSpPr>
        <p:spPr bwMode="auto">
          <a:xfrm>
            <a:off x="7970838" y="62484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3.30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Energy Pathways and Principles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Insolation Input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Single energy input that drives the earth-atmosphere system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Scattering (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Diffuse Radiation</a:t>
            </a:r>
            <a:r>
              <a:rPr lang="en-US" dirty="0" smtClean="0">
                <a:ea typeface="Times New Roman" charset="0"/>
                <a:cs typeface="Times New Roman" charset="0"/>
              </a:rPr>
              <a:t>)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Gas molecules in the atmosphere redirect  radiation</a:t>
            </a:r>
            <a:r>
              <a:rPr lang="en-US" dirty="0" smtClean="0">
                <a:ea typeface="Times New Roman" charset="0"/>
                <a:cs typeface="Times New Roman" charset="0"/>
              </a:rPr>
              <a:t>; changing the direction of light’s movement but not the wavelength – represents 7% of Earth’s reflectivity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Dust particles, pollutants, ice, cloud droplets and water vapor causes further scattering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Air pollution – smog &amp; haze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Refraction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Insolation entering the atmosphere</a:t>
            </a:r>
            <a:r>
              <a:rPr lang="en-US" dirty="0" smtClean="0">
                <a:ea typeface="Times New Roman" charset="0"/>
                <a:cs typeface="Times New Roman" charset="0"/>
              </a:rPr>
              <a:t> is moving from empty space into atmospheric gases or from air to water. 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Transition subjects 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the insolation to a change of speed, which also shifts its direction, bending light similar to a prism </a:t>
            </a:r>
          </a:p>
          <a:p>
            <a:pPr>
              <a:buNone/>
            </a:pPr>
            <a:endParaRPr lang="en-US" dirty="0" smtClean="0"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Urban Heat Island</a:t>
            </a:r>
          </a:p>
        </p:txBody>
      </p:sp>
      <p:pic>
        <p:nvPicPr>
          <p:cNvPr id="111619" name="Picture 5" descr="EG6_Figure_03_31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513" y="1981200"/>
            <a:ext cx="8561387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0" name="Text Box 7"/>
          <p:cNvSpPr txBox="1">
            <a:spLocks noChangeArrowheads="1"/>
          </p:cNvSpPr>
          <p:nvPr/>
        </p:nvSpPr>
        <p:spPr bwMode="auto">
          <a:xfrm>
            <a:off x="7920038" y="6172200"/>
            <a:ext cx="12112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3.31a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Chapter 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lecture Chapter 4</a:t>
            </a:r>
          </a:p>
          <a:p>
            <a:r>
              <a:rPr lang="en-US" dirty="0" smtClean="0"/>
              <a:t>Atmospheric and oceanic Circulations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Insolation at Earth’s Surface</a:t>
            </a:r>
          </a:p>
        </p:txBody>
      </p:sp>
      <p:pic>
        <p:nvPicPr>
          <p:cNvPr id="37891" name="Picture 5" descr="EG6_Figure_03_0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1267425"/>
            <a:ext cx="8548687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8123238" y="6019800"/>
            <a:ext cx="1019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3.2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 descr="EG6_Figure_03_04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63" y="762000"/>
            <a:ext cx="8116887" cy="58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Sun Refraction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52400" y="5791200"/>
            <a:ext cx="1143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Figure  3.4</a:t>
            </a:r>
          </a:p>
        </p:txBody>
      </p:sp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Pathways &amp; Principles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32070"/>
            <a:ext cx="7467600" cy="4873752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Albedo</a:t>
            </a:r>
            <a:r>
              <a:rPr lang="en-US" dirty="0" smtClean="0">
                <a:ea typeface="Times New Roman" charset="0"/>
                <a:cs typeface="Times New Roman" charset="0"/>
              </a:rPr>
              <a:t> and Reflection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Arriving 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insolation that bounces back into space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None/>
            </a:pPr>
            <a:endParaRPr lang="en-US" dirty="0" smtClean="0">
              <a:ea typeface="Times New Roman" charset="0"/>
              <a:cs typeface="Times New Roman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Clouds and the Atmosphere’s Albedo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Cloud-albedo forcing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; cloud-albedo greenhouse forcing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None/>
            </a:pPr>
            <a:endParaRPr lang="en-US" dirty="0" smtClean="0">
              <a:ea typeface="Times New Roman" charset="0"/>
              <a:cs typeface="Times New Roman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Absorption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Assimilation of radiation and its conversion from one form to another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Absorbed and converted to longwave radiation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Absorbed by land, water, atmospheric gases, dust, clouds and and ozone layer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dirty="0" smtClean="0">
              <a:ea typeface="Times New Roman" charset="0"/>
              <a:cs typeface="Times New Roman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Conduction, Convection, and Advection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Form of transferring heat energy in a system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EG6_Figure_03_05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685800"/>
            <a:ext cx="8548687" cy="590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solidFill>
                  <a:srgbClr val="16165D"/>
                </a:solidFill>
              </a:rPr>
              <a:t>Albedo- the percentage of insolation that is reflected</a:t>
            </a:r>
            <a:endParaRPr lang="en-US" dirty="0">
              <a:solidFill>
                <a:srgbClr val="16165D"/>
              </a:solidFill>
            </a:endParaRP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7620000" y="381000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3.5</a:t>
            </a:r>
          </a:p>
        </p:txBody>
      </p:sp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Oriel.thmx</Template>
  <TotalTime>12549</TotalTime>
  <Words>2090</Words>
  <Application>Microsoft Macintosh PowerPoint</Application>
  <PresentationFormat>On-screen Show (4:3)</PresentationFormat>
  <Paragraphs>373</Paragraphs>
  <Slides>51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Oriel</vt:lpstr>
      <vt:lpstr>PowerPoint Presentation</vt:lpstr>
      <vt:lpstr>Atmospheric Energy and Global Temperatures</vt:lpstr>
      <vt:lpstr>Energy Essentials </vt:lpstr>
      <vt:lpstr>Energy Pathways</vt:lpstr>
      <vt:lpstr>Energy Pathways and Principles </vt:lpstr>
      <vt:lpstr>Insolation at Earth’s Surface</vt:lpstr>
      <vt:lpstr>Sun Refraction</vt:lpstr>
      <vt:lpstr>Energy Pathways &amp; Principles </vt:lpstr>
      <vt:lpstr>Albedo- the percentage of insolation that is reflected</vt:lpstr>
      <vt:lpstr>Clouds and Albedo: Effects of Clouds on shortwave &amp; longwave radiation </vt:lpstr>
      <vt:lpstr>Heat energy transfer processes: Conduction, Convection &amp; Advection</vt:lpstr>
      <vt:lpstr>The greenhouse effect &amp; atmospheric warming</vt:lpstr>
      <vt:lpstr>PowerPoint Presentation</vt:lpstr>
      <vt:lpstr>Clouds &amp; earth’s “Greenhouse”</vt:lpstr>
      <vt:lpstr>Shortwave and Longwave Energy</vt:lpstr>
      <vt:lpstr>Earth – Atmosphere Energy Balance </vt:lpstr>
      <vt:lpstr>Earth–Atmosphere Radiation Balance</vt:lpstr>
      <vt:lpstr>PowerPoint Presentation</vt:lpstr>
      <vt:lpstr>Energy Budget  by Latitude NOTE: Tropical surpluses &amp; polar deficits</vt:lpstr>
      <vt:lpstr>Energy at Earth’s Surface</vt:lpstr>
      <vt:lpstr>Daily Radiation Patterns</vt:lpstr>
      <vt:lpstr>Energy at  Earth’s Surface</vt:lpstr>
      <vt:lpstr>Net radiation</vt:lpstr>
      <vt:lpstr>Surface Energy Budget</vt:lpstr>
      <vt:lpstr>Temperature Concepts and Controls  </vt:lpstr>
      <vt:lpstr>Temperature Scales</vt:lpstr>
      <vt:lpstr>Latitude  and  Temperature</vt:lpstr>
      <vt:lpstr>Principal Temperature Controls  </vt:lpstr>
      <vt:lpstr>Combined effects of latitude &amp; Elevation</vt:lpstr>
      <vt:lpstr>Cloud cover</vt:lpstr>
      <vt:lpstr>Land–Water Heating Differences </vt:lpstr>
      <vt:lpstr>Land–Water Heating Differences  </vt:lpstr>
      <vt:lpstr>Land–Water Heating Differences</vt:lpstr>
      <vt:lpstr>PowerPoint Presentation</vt:lpstr>
      <vt:lpstr>The Gulf  Stream</vt:lpstr>
      <vt:lpstr>Sea-Surface Temperatures</vt:lpstr>
      <vt:lpstr>Land–Water Heating Differences</vt:lpstr>
      <vt:lpstr>Land–Water Heating Differences  </vt:lpstr>
      <vt:lpstr>Marine (San Francisco California)  &amp; Continental (Wichita, Kansas)  Climates</vt:lpstr>
      <vt:lpstr>Earth’s Temperature Patterns</vt:lpstr>
      <vt:lpstr>Global temperatures for January</vt:lpstr>
      <vt:lpstr>January Temperatures</vt:lpstr>
      <vt:lpstr>July Temperature Map</vt:lpstr>
      <vt:lpstr>Global Temperatures for July</vt:lpstr>
      <vt:lpstr>Global Annual Temperature Ranges</vt:lpstr>
      <vt:lpstr>Loss of Arctic  Sea Ice </vt:lpstr>
      <vt:lpstr>The urban Environment</vt:lpstr>
      <vt:lpstr>The Urban Environment</vt:lpstr>
      <vt:lpstr>The Urban Environment</vt:lpstr>
      <vt:lpstr>Urban Heat Island</vt:lpstr>
      <vt:lpstr>End of Chapter 3</vt:lpstr>
    </vt:vector>
  </TitlesOfParts>
  <Company>University of Lethbridge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Atmospheric Energy and Global Temperatures  </dc:title>
  <dc:creator>Jennifer Thomas</dc:creator>
  <cp:lastModifiedBy>Evan</cp:lastModifiedBy>
  <cp:revision>33</cp:revision>
  <cp:lastPrinted>2012-05-09T17:47:36Z</cp:lastPrinted>
  <dcterms:created xsi:type="dcterms:W3CDTF">2012-05-09T15:59:04Z</dcterms:created>
  <dcterms:modified xsi:type="dcterms:W3CDTF">2014-05-20T23:40:20Z</dcterms:modified>
</cp:coreProperties>
</file>